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9"/>
  </p:notesMasterIdLst>
  <p:sldIdLst>
    <p:sldId id="302" r:id="rId2"/>
    <p:sldId id="332" r:id="rId3"/>
    <p:sldId id="333" r:id="rId4"/>
    <p:sldId id="272" r:id="rId5"/>
    <p:sldId id="312" r:id="rId6"/>
    <p:sldId id="313" r:id="rId7"/>
    <p:sldId id="505" r:id="rId8"/>
    <p:sldId id="299" r:id="rId9"/>
    <p:sldId id="275" r:id="rId10"/>
    <p:sldId id="322" r:id="rId11"/>
    <p:sldId id="321" r:id="rId12"/>
    <p:sldId id="323" r:id="rId13"/>
    <p:sldId id="325" r:id="rId14"/>
    <p:sldId id="287" r:id="rId15"/>
    <p:sldId id="288" r:id="rId16"/>
    <p:sldId id="327" r:id="rId17"/>
    <p:sldId id="328" r:id="rId18"/>
    <p:sldId id="295" r:id="rId19"/>
    <p:sldId id="296" r:id="rId20"/>
    <p:sldId id="276" r:id="rId21"/>
    <p:sldId id="292" r:id="rId22"/>
    <p:sldId id="308" r:id="rId23"/>
    <p:sldId id="318" r:id="rId24"/>
    <p:sldId id="281" r:id="rId25"/>
    <p:sldId id="300" r:id="rId26"/>
    <p:sldId id="301" r:id="rId27"/>
    <p:sldId id="338" r:id="rId28"/>
    <p:sldId id="334" r:id="rId29"/>
    <p:sldId id="335" r:id="rId30"/>
    <p:sldId id="336" r:id="rId31"/>
    <p:sldId id="337" r:id="rId32"/>
    <p:sldId id="500" r:id="rId33"/>
    <p:sldId id="501" r:id="rId34"/>
    <p:sldId id="506" r:id="rId35"/>
    <p:sldId id="503" r:id="rId36"/>
    <p:sldId id="502" r:id="rId37"/>
    <p:sldId id="504" r:id="rId38"/>
  </p:sldIdLst>
  <p:sldSz cx="12192000" cy="6858000"/>
  <p:notesSz cx="7086600" cy="9372600"/>
  <p:custDataLst>
    <p:tags r:id="rId40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4C8"/>
    <a:srgbClr val="A7BDE9"/>
    <a:srgbClr val="2850A0"/>
    <a:srgbClr val="535353"/>
    <a:srgbClr val="A6A6A6"/>
    <a:srgbClr val="7F9FDF"/>
    <a:srgbClr val="003399"/>
    <a:srgbClr val="C8D8E6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75" autoAdjust="0"/>
    <p:restoredTop sz="93073" autoAdjust="0"/>
  </p:normalViewPr>
  <p:slideViewPr>
    <p:cSldViewPr showGuides="1">
      <p:cViewPr varScale="1">
        <p:scale>
          <a:sx n="159" d="100"/>
          <a:sy n="159" d="100"/>
        </p:scale>
        <p:origin x="216" y="2168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2021-05-25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  <p:sldLayoutId id="2147483797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3" name="Group 23">
            <a:extLst>
              <a:ext uri="{FF2B5EF4-FFF2-40B4-BE49-F238E27FC236}">
                <a16:creationId xmlns:a16="http://schemas.microsoft.com/office/drawing/2014/main" id="{3B4634C1-5635-5843-AE55-9B575ED81C0D}"/>
              </a:ext>
            </a:extLst>
          </p:cNvPr>
          <p:cNvGrpSpPr/>
          <p:nvPr/>
        </p:nvGrpSpPr>
        <p:grpSpPr>
          <a:xfrm>
            <a:off x="5016000" y="2709000"/>
            <a:ext cx="1656000" cy="936000"/>
            <a:chOff x="4625551" y="2005520"/>
            <a:chExt cx="1974449" cy="1202399"/>
          </a:xfrm>
        </p:grpSpPr>
        <p:grpSp>
          <p:nvGrpSpPr>
            <p:cNvPr id="44" name="Gruppieren 8">
              <a:extLst>
                <a:ext uri="{FF2B5EF4-FFF2-40B4-BE49-F238E27FC236}">
                  <a16:creationId xmlns:a16="http://schemas.microsoft.com/office/drawing/2014/main" id="{15BEF521-9E40-DD4D-B637-16B3F30AB2B9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51" name="B4P">
                <a:extLst>
                  <a:ext uri="{FF2B5EF4-FFF2-40B4-BE49-F238E27FC236}">
                    <a16:creationId xmlns:a16="http://schemas.microsoft.com/office/drawing/2014/main" id="{41B4BDD4-0C36-A647-8BFF-8F6386CC3217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52" name="Triangle">
                <a:extLst>
                  <a:ext uri="{FF2B5EF4-FFF2-40B4-BE49-F238E27FC236}">
                    <a16:creationId xmlns:a16="http://schemas.microsoft.com/office/drawing/2014/main" id="{E92130DC-56F2-E547-B36C-A20AC81A1525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45" name="Gruppieren 20">
              <a:extLst>
                <a:ext uri="{FF2B5EF4-FFF2-40B4-BE49-F238E27FC236}">
                  <a16:creationId xmlns:a16="http://schemas.microsoft.com/office/drawing/2014/main" id="{8AED75AA-347E-D54B-8FBC-D6C469A1387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48" name="Rechteck: abgerundete Ecken 14">
                <a:extLst>
                  <a:ext uri="{FF2B5EF4-FFF2-40B4-BE49-F238E27FC236}">
                    <a16:creationId xmlns:a16="http://schemas.microsoft.com/office/drawing/2014/main" id="{F12A5296-5952-4644-9E45-10EBC677F557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B4P">
                <a:extLst>
                  <a:ext uri="{FF2B5EF4-FFF2-40B4-BE49-F238E27FC236}">
                    <a16:creationId xmlns:a16="http://schemas.microsoft.com/office/drawing/2014/main" id="{18D9162D-BD4C-0B4B-8737-C9CD59A74343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50" name="Triangle">
                <a:extLst>
                  <a:ext uri="{FF2B5EF4-FFF2-40B4-BE49-F238E27FC236}">
                    <a16:creationId xmlns:a16="http://schemas.microsoft.com/office/drawing/2014/main" id="{58043186-6366-E84C-BE80-2B49FDE54691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46" name="Right Arrow 26">
              <a:extLst>
                <a:ext uri="{FF2B5EF4-FFF2-40B4-BE49-F238E27FC236}">
                  <a16:creationId xmlns:a16="http://schemas.microsoft.com/office/drawing/2014/main" id="{EB89E092-C779-6842-9C80-05A79719BC52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7" name="Right Arrow 27">
              <a:extLst>
                <a:ext uri="{FF2B5EF4-FFF2-40B4-BE49-F238E27FC236}">
                  <a16:creationId xmlns:a16="http://schemas.microsoft.com/office/drawing/2014/main" id="{79D12D36-16A6-204B-8526-A97A1EB02AD9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4531D206-EDB7-214B-A128-C45D4D36DFDA}"/>
              </a:ext>
            </a:extLst>
          </p:cNvPr>
          <p:cNvGrpSpPr/>
          <p:nvPr/>
        </p:nvGrpSpPr>
        <p:grpSpPr>
          <a:xfrm>
            <a:off x="5077584" y="2620312"/>
            <a:ext cx="1656000" cy="936000"/>
            <a:chOff x="4625551" y="2005520"/>
            <a:chExt cx="1974449" cy="1202399"/>
          </a:xfrm>
        </p:grpSpPr>
        <p:grpSp>
          <p:nvGrpSpPr>
            <p:cNvPr id="28" name="Gruppieren 8">
              <a:extLst>
                <a:ext uri="{FF2B5EF4-FFF2-40B4-BE49-F238E27FC236}">
                  <a16:creationId xmlns:a16="http://schemas.microsoft.com/office/drawing/2014/main" id="{B8D64734-9BE3-024E-BE6A-28C602A4B143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1A772867-573E-654B-A9FA-77B22CD346B5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2A37F462-B074-B74C-92B7-6B4F9D7A2D9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9" name="Gruppieren 20">
              <a:extLst>
                <a:ext uri="{FF2B5EF4-FFF2-40B4-BE49-F238E27FC236}">
                  <a16:creationId xmlns:a16="http://schemas.microsoft.com/office/drawing/2014/main" id="{E673B26A-5DCB-B848-B21E-CCC87015CB11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4A9C3F8-408F-E54B-B6E3-C47B031FD57D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82F8CB4E-21A0-1542-873A-A91DECEAF69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60702E46-5954-1A4D-86F4-AE7C86F1CEA4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30" name="Right Arrow 26">
              <a:extLst>
                <a:ext uri="{FF2B5EF4-FFF2-40B4-BE49-F238E27FC236}">
                  <a16:creationId xmlns:a16="http://schemas.microsoft.com/office/drawing/2014/main" id="{DA8675A5-C3F0-A245-95EA-3B9F827651B8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CBE21CB-D396-2942-B307-CAA9D4EED534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>
                <a:solidFill>
                  <a:srgbClr val="2850A0"/>
                </a:solidFill>
              </a:rPr>
              <a:t> 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486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702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5918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134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486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702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5918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134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419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749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42276" y="576723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76307" y="2539107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23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513338"/>
            <a:ext cx="648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850A0"/>
                </a:solidFill>
              </a:rPr>
              <a:t>B4P</a:t>
            </a:r>
            <a:endParaRPr lang="en-US" sz="1600" dirty="0">
              <a:solidFill>
                <a:srgbClr val="2850A0"/>
              </a:solidFill>
            </a:endParaRPr>
          </a:p>
        </p:txBody>
      </p:sp>
      <p:sp>
        <p:nvSpPr>
          <p:cNvPr id="199" name="Pfeil: nach rechts 95">
            <a:extLst>
              <a:ext uri="{FF2B5EF4-FFF2-40B4-BE49-F238E27FC236}">
                <a16:creationId xmlns:a16="http://schemas.microsoft.com/office/drawing/2014/main" id="{A7FA0A9C-DAA8-E049-AB78-2AA696AE5E38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Rectangle 79">
            <a:extLst>
              <a:ext uri="{FF2B5EF4-FFF2-40B4-BE49-F238E27FC236}">
                <a16:creationId xmlns:a16="http://schemas.microsoft.com/office/drawing/2014/main" id="{723A18CE-140A-2342-8D8E-7EF54CDCCF39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175</TotalTime>
  <Words>7482</Words>
  <Application>Microsoft Macintosh PowerPoint</Application>
  <PresentationFormat>Widescreen</PresentationFormat>
  <Paragraphs>1178</Paragraphs>
  <Slides>37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 The B4P Data Integration and Analytics Engine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Solution Automate your data integration and analysis with the B4P analytics engine</vt:lpstr>
      <vt:lpstr>Solution Automate your data integration and analysis with the B4P analytics engine</vt:lpstr>
      <vt:lpstr>B4P Solution Based on 14 Years of Experience Solving Problems in a Global Corporation</vt:lpstr>
      <vt:lpstr>B4P Solution Supported Data Formats</vt:lpstr>
      <vt:lpstr>Real-world Use Case #1 Integrating Corporate data from branch offices worldwide</vt:lpstr>
      <vt:lpstr>Real-world Use Case #2 Information interchange between multiple different databases</vt:lpstr>
      <vt:lpstr>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8 statements:  load, clean, align semantics, merge, and save</vt:lpstr>
      <vt:lpstr>PowerPoint Presentation</vt:lpstr>
      <vt:lpstr>B4P Example #2 Combining Stock Data: SP 500 and NASDAQ 100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 Presentation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 Presentation</vt:lpstr>
      <vt:lpstr>PowerPoint Presentation</vt:lpstr>
      <vt:lpstr>PowerPoint Presentation</vt:lpstr>
      <vt:lpstr>PowerPoint Presentation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380</cp:revision>
  <cp:lastPrinted>2012-05-04T14:30:29Z</cp:lastPrinted>
  <dcterms:created xsi:type="dcterms:W3CDTF">2016-02-06T20:40:56Z</dcterms:created>
  <dcterms:modified xsi:type="dcterms:W3CDTF">2021-05-26T02:02:39Z</dcterms:modified>
</cp:coreProperties>
</file>